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4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5" r:id="rId9"/>
    <p:sldId id="266" r:id="rId10"/>
    <p:sldId id="267" r:id="rId11"/>
    <p:sldId id="268" r:id="rId12"/>
    <p:sldId id="269" r:id="rId13"/>
  </p:sldIdLst>
  <p:sldSz cx="9144000" cy="5143500" type="screen16x9"/>
  <p:notesSz cx="6858000" cy="9144000"/>
  <p:embeddedFontLst>
    <p:embeddedFont>
      <p:font typeface="Edwardian Script ITC" panose="030303020407070D0804" pitchFamily="66" charset="77"/>
      <p:regular r:id="rId1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 snapToObjects="1">
      <p:cViewPr varScale="1">
        <p:scale>
          <a:sx n="161" d="100"/>
          <a:sy n="161" d="100"/>
        </p:scale>
        <p:origin x="784" y="20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Shape 1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Shape 1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Shape 1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://firstglance.jmol.org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>
            <a:endParaRPr dirty="0"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  <p:sp>
        <p:nvSpPr>
          <p:cNvPr id="9" name="Shape 9"/>
          <p:cNvSpPr txBox="1"/>
          <p:nvPr/>
        </p:nvSpPr>
        <p:spPr>
          <a:xfrm>
            <a:off x="373475" y="4703625"/>
            <a:ext cx="29751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>
                <a:solidFill>
                  <a:srgbClr val="666666"/>
                </a:solidFill>
              </a:rPr>
              <a:t>2019 - </a:t>
            </a:r>
            <a:r>
              <a:rPr lang="en" u="sng" dirty="0">
                <a:solidFill>
                  <a:schemeClr val="hlink"/>
                </a:solidFill>
                <a:hlinkClick r:id="rId13"/>
              </a:rPr>
              <a:t>FirstGlance.Jmol.Org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firstglance.jmol.or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://proteopedia.org/wiki/index.php/Practical_Guide_to_Homology_Modeling" TargetMode="External"/><Relationship Id="rId3" Type="http://schemas.openxmlformats.org/officeDocument/2006/relationships/hyperlink" Target="http://proteopedia.org/wiki/index.php/Atomic_coordinate_file" TargetMode="External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proteopedia.org/wiki/index.php/Introduction_to_Evolutionary_Conservation" TargetMode="External"/><Relationship Id="rId5" Type="http://schemas.openxmlformats.org/officeDocument/2006/relationships/hyperlink" Target="http://proteopedia.org/wiki/index.php/Biological_Unit" TargetMode="External"/><Relationship Id="rId4" Type="http://schemas.openxmlformats.org/officeDocument/2006/relationships/hyperlink" Target="http://firstglance.jmol.org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proteopedia.org/wiki/index.php/Help:Making_animations_for_Powerpoint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proteopedia.org/wiki/index.php/Biological_Unit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gif"/><Relationship Id="rId5" Type="http://schemas.openxmlformats.org/officeDocument/2006/relationships/image" Target="../media/image1.gif"/><Relationship Id="rId4" Type="http://schemas.openxmlformats.org/officeDocument/2006/relationships/hyperlink" Target="http://watcut.uwaterloo.ca/tools/makemultimer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proteopedia.org/wiki/index.php/Introduction_to_Evolutionary_Conservation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hyperlink" Target="http://consurf.tau.ac.il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proteopedia.org/wiki/index.php/Cation-pi_interaction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opm.phar.umich.edu/protein.php?search=1r3j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proteopedia.org/wiki/index.php/Jmol/Visualizing_large_molecules" TargetMode="External"/><Relationship Id="rId5" Type="http://schemas.openxmlformats.org/officeDocument/2006/relationships/hyperlink" Target="http://www.cell.com/biophysj/abstract/S0006-3495(94)80618-6" TargetMode="External"/><Relationship Id="rId4" Type="http://schemas.openxmlformats.org/officeDocument/2006/relationships/image" Target="../media/image10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proteopedia.org/wiki/index.php/Jmol/Visualizing_large_molecules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proteopedia.org/wiki/index.php/Practical_Guide_to_Homology_Modeling" TargetMode="External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proteopedia.org/wiki/index.php/Atomic_coordinate_file" TargetMode="External"/><Relationship Id="rId5" Type="http://schemas.openxmlformats.org/officeDocument/2006/relationships/hyperlink" Target="http://proteopedia.org/wiki/index.php/PDB_identification_code" TargetMode="External"/><Relationship Id="rId4" Type="http://schemas.openxmlformats.org/officeDocument/2006/relationships/hyperlink" Target="http://firstglance.jmol.or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ctrTitle"/>
          </p:nvPr>
        </p:nvSpPr>
        <p:spPr>
          <a:xfrm>
            <a:off x="311700" y="318575"/>
            <a:ext cx="8520600" cy="1383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600" dirty="0"/>
              <a:t>Examples of animations made with </a:t>
            </a:r>
            <a:r>
              <a:rPr lang="en" sz="3600" i="1" u="sng" dirty="0">
                <a:solidFill>
                  <a:schemeClr val="hlink"/>
                </a:solidFill>
                <a:hlinkClick r:id="rId3"/>
              </a:rPr>
              <a:t>FirstGlance in Jmol</a:t>
            </a:r>
          </a:p>
        </p:txBody>
      </p:sp>
      <p:sp>
        <p:nvSpPr>
          <p:cNvPr id="62" name="Shape 6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1</a:t>
            </a:fld>
            <a:endParaRPr lang="en"/>
          </a:p>
        </p:txBody>
      </p:sp>
      <p:sp>
        <p:nvSpPr>
          <p:cNvPr id="63" name="Shape 63"/>
          <p:cNvSpPr txBox="1"/>
          <p:nvPr/>
        </p:nvSpPr>
        <p:spPr>
          <a:xfrm>
            <a:off x="1509750" y="1834444"/>
            <a:ext cx="6124500" cy="1329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2400" dirty="0"/>
              <a:t>The following animations were made </a:t>
            </a:r>
            <a:r>
              <a:rPr lang="en" sz="2400" u="sng" dirty="0"/>
              <a:t>easily</a:t>
            </a:r>
            <a:r>
              <a:rPr lang="en" sz="2400" dirty="0"/>
              <a:t> from the </a:t>
            </a:r>
            <a:r>
              <a:rPr lang="en" sz="2400" i="1" dirty="0"/>
              <a:t>Save Animation</a:t>
            </a:r>
            <a:r>
              <a:rPr lang="en" sz="2400" dirty="0"/>
              <a:t> dialog, as illustrated at the end of this presentation.</a:t>
            </a:r>
            <a:endParaRPr lang="en-US" sz="2400" dirty="0"/>
          </a:p>
          <a:p>
            <a:pPr lvl="0" algn="ctr">
              <a:spcBef>
                <a:spcPts val="0"/>
              </a:spcBef>
              <a:buNone/>
            </a:pPr>
            <a:endParaRPr lang="en-US" sz="2400" dirty="0"/>
          </a:p>
          <a:p>
            <a:pPr lvl="0" algn="ctr">
              <a:spcBef>
                <a:spcPts val="0"/>
              </a:spcBef>
              <a:buNone/>
            </a:pPr>
            <a:r>
              <a:rPr lang="en-US" sz="2400" dirty="0"/>
              <a:t>Animations move </a:t>
            </a:r>
            <a:r>
              <a:rPr lang="en-US" sz="2400" dirty="0">
                <a:solidFill>
                  <a:srgbClr val="FF0000"/>
                </a:solidFill>
              </a:rPr>
              <a:t>only when the slides are projected!</a:t>
            </a:r>
            <a:endParaRPr lang="en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 rtl="0">
                <a:spcBef>
                  <a:spcPts val="0"/>
                </a:spcBef>
                <a:buNone/>
              </a:pPr>
              <a:t>10</a:t>
            </a:fld>
            <a:endParaRPr lang="en"/>
          </a:p>
        </p:txBody>
      </p:sp>
      <p:sp>
        <p:nvSpPr>
          <p:cNvPr id="156" name="Shape 156"/>
          <p:cNvSpPr txBox="1">
            <a:spLocks noGrp="1"/>
          </p:cNvSpPr>
          <p:nvPr>
            <p:ph type="title"/>
          </p:nvPr>
        </p:nvSpPr>
        <p:spPr>
          <a:xfrm>
            <a:off x="311700" y="16837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2600"/>
              <a:t>Methods for Generating Animations in FirstGlance. II.</a:t>
            </a:r>
          </a:p>
        </p:txBody>
      </p:sp>
      <p:sp>
        <p:nvSpPr>
          <p:cNvPr id="157" name="Shape 157"/>
          <p:cNvSpPr txBox="1"/>
          <p:nvPr/>
        </p:nvSpPr>
        <p:spPr>
          <a:xfrm>
            <a:off x="712700" y="845300"/>
            <a:ext cx="7857000" cy="1021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/>
              <a:t>Some of the animations shown here used models (</a:t>
            </a:r>
            <a:r>
              <a:rPr lang="en" sz="1800" u="sng">
                <a:solidFill>
                  <a:schemeClr val="hlink"/>
                </a:solidFill>
                <a:hlinkClick r:id="rId3"/>
              </a:rPr>
              <a:t>PDB files</a:t>
            </a:r>
            <a:r>
              <a:rPr lang="en" sz="1800"/>
              <a:t>) generated by resources outside of </a:t>
            </a:r>
            <a:r>
              <a:rPr lang="en" sz="1800" u="sng">
                <a:solidFill>
                  <a:schemeClr val="hlink"/>
                </a:solidFill>
                <a:hlinkClick r:id="rId4"/>
              </a:rPr>
              <a:t>FirstGlance</a:t>
            </a:r>
            <a:r>
              <a:rPr lang="en" sz="1800"/>
              <a:t>. These resources are all available from links in the </a:t>
            </a:r>
            <a:r>
              <a:rPr lang="en" sz="1800" i="1"/>
              <a:t>Resources</a:t>
            </a:r>
            <a:r>
              <a:rPr lang="en" sz="1800"/>
              <a:t> tab within FirstGlance, including:</a:t>
            </a:r>
          </a:p>
        </p:txBody>
      </p:sp>
      <p:sp>
        <p:nvSpPr>
          <p:cNvPr id="158" name="Shape 158"/>
          <p:cNvSpPr txBox="1"/>
          <p:nvPr/>
        </p:nvSpPr>
        <p:spPr>
          <a:xfrm>
            <a:off x="566725" y="1936975"/>
            <a:ext cx="4370700" cy="961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Char char="●"/>
            </a:pPr>
            <a:r>
              <a:rPr lang="en"/>
              <a:t>MakeMultimer server to generate </a:t>
            </a:r>
            <a:r>
              <a:rPr lang="en" u="sng">
                <a:solidFill>
                  <a:schemeClr val="hlink"/>
                </a:solidFill>
                <a:hlinkClick r:id="rId5"/>
              </a:rPr>
              <a:t>biological units</a:t>
            </a:r>
            <a:r>
              <a:rPr lang="en"/>
              <a:t>.</a:t>
            </a:r>
          </a:p>
          <a:p>
            <a:pPr marL="457200" lvl="0" indent="-228600" rtl="0">
              <a:spcBef>
                <a:spcPts val="0"/>
              </a:spcBef>
              <a:buChar char="●"/>
            </a:pPr>
            <a:r>
              <a:rPr lang="en">
                <a:solidFill>
                  <a:schemeClr val="dk1"/>
                </a:solidFill>
              </a:rPr>
              <a:t>ConSurf server to color by </a:t>
            </a:r>
            <a:r>
              <a:rPr lang="en" u="sng">
                <a:solidFill>
                  <a:schemeClr val="accent5"/>
                </a:solidFill>
                <a:hlinkClick r:id="rId6"/>
              </a:rPr>
              <a:t>evolutionary conservation</a:t>
            </a:r>
            <a:r>
              <a:rPr lang="en">
                <a:solidFill>
                  <a:schemeClr val="dk1"/>
                </a:solidFill>
              </a:rPr>
              <a:t>.</a:t>
            </a:r>
          </a:p>
        </p:txBody>
      </p:sp>
      <p:pic>
        <p:nvPicPr>
          <p:cNvPr id="159" name="Shape 15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97600" y="2074975"/>
            <a:ext cx="4171950" cy="685800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60" name="Shape 160"/>
          <p:cNvSpPr txBox="1"/>
          <p:nvPr/>
        </p:nvSpPr>
        <p:spPr>
          <a:xfrm>
            <a:off x="566725" y="2816450"/>
            <a:ext cx="7333200" cy="149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Char char="●"/>
            </a:pPr>
            <a:r>
              <a:rPr lang="en" dirty="0"/>
              <a:t>Orientations of Proteins in Membranes server for seeing boundaries of lipid bilayers.</a:t>
            </a:r>
          </a:p>
          <a:p>
            <a:pPr marL="457200" lvl="0" indent="-228600" rtl="0">
              <a:spcBef>
                <a:spcPts val="0"/>
              </a:spcBef>
              <a:buChar char="●"/>
            </a:pPr>
            <a:r>
              <a:rPr lang="en" dirty="0" err="1"/>
              <a:t>Proteopedia.Org</a:t>
            </a:r>
            <a:r>
              <a:rPr lang="en" dirty="0"/>
              <a:t> for customized molecular scenes.</a:t>
            </a:r>
          </a:p>
          <a:p>
            <a:pPr lvl="0" rtl="0">
              <a:spcBef>
                <a:spcPts val="0"/>
              </a:spcBef>
              <a:buNone/>
            </a:pPr>
            <a:r>
              <a:rPr lang="en" i="1" u="sng" dirty="0"/>
              <a:t>As well as</a:t>
            </a:r>
          </a:p>
          <a:p>
            <a:pPr marL="457200" lvl="0" indent="-228600" rtl="0">
              <a:spcBef>
                <a:spcPts val="0"/>
              </a:spcBef>
              <a:buChar char="●"/>
            </a:pPr>
            <a:r>
              <a:rPr lang="en" u="sng" dirty="0">
                <a:solidFill>
                  <a:schemeClr val="hlink"/>
                </a:solidFill>
                <a:hlinkClick r:id="rId8"/>
              </a:rPr>
              <a:t>Practical Guide to Homology Modeling</a:t>
            </a:r>
            <a:r>
              <a:rPr lang="en" dirty="0"/>
              <a:t> (also explains how to find empirical models).</a:t>
            </a:r>
          </a:p>
          <a:p>
            <a:pPr marL="457200" lvl="0" indent="-228600" rtl="0">
              <a:spcBef>
                <a:spcPts val="0"/>
              </a:spcBef>
              <a:buChar char="●"/>
            </a:pPr>
            <a:r>
              <a:rPr lang="en" dirty="0"/>
              <a:t>Predict intrinsically disordered regions of protein chains.</a:t>
            </a:r>
          </a:p>
          <a:p>
            <a:pPr marL="457200" lvl="0" indent="-228600" rtl="0">
              <a:spcBef>
                <a:spcPts val="0"/>
              </a:spcBef>
              <a:buChar char="●"/>
            </a:pPr>
            <a:r>
              <a:rPr lang="en" dirty="0"/>
              <a:t>Evaluate model quality, including atomic clashes (</a:t>
            </a:r>
            <a:r>
              <a:rPr lang="en" dirty="0" err="1"/>
              <a:t>MolProbity</a:t>
            </a:r>
            <a:r>
              <a:rPr lang="en" dirty="0"/>
              <a:t> server).</a:t>
            </a:r>
          </a:p>
        </p:txBody>
      </p:sp>
      <p:sp>
        <p:nvSpPr>
          <p:cNvPr id="161" name="Shape 161"/>
          <p:cNvSpPr/>
          <p:nvPr/>
        </p:nvSpPr>
        <p:spPr>
          <a:xfrm>
            <a:off x="2145200" y="1755925"/>
            <a:ext cx="4762500" cy="447250"/>
          </a:xfrm>
          <a:custGeom>
            <a:avLst/>
            <a:gdLst/>
            <a:ahLst/>
            <a:cxnLst/>
            <a:rect l="0" t="0" r="0" b="0"/>
            <a:pathLst>
              <a:path w="190500" h="17890" extrusionOk="0">
                <a:moveTo>
                  <a:pt x="0" y="0"/>
                </a:moveTo>
                <a:cubicBezTo>
                  <a:pt x="26946" y="552"/>
                  <a:pt x="129926" y="331"/>
                  <a:pt x="161676" y="3313"/>
                </a:cubicBezTo>
                <a:cubicBezTo>
                  <a:pt x="193426" y="6294"/>
                  <a:pt x="185696" y="15460"/>
                  <a:pt x="190500" y="17890"/>
                </a:cubicBezTo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sp>
    </p:spTree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 rtl="0">
                <a:spcBef>
                  <a:spcPts val="0"/>
                </a:spcBef>
                <a:buNone/>
              </a:pPr>
              <a:t>11</a:t>
            </a:fld>
            <a:endParaRPr lang="en"/>
          </a:p>
        </p:txBody>
      </p:sp>
      <p:sp>
        <p:nvSpPr>
          <p:cNvPr id="167" name="Shape 167"/>
          <p:cNvSpPr txBox="1">
            <a:spLocks noGrp="1"/>
          </p:cNvSpPr>
          <p:nvPr>
            <p:ph type="title"/>
          </p:nvPr>
        </p:nvSpPr>
        <p:spPr>
          <a:xfrm>
            <a:off x="311700" y="756772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2600" dirty="0"/>
              <a:t>Methods for Generating Animations in </a:t>
            </a:r>
            <a:r>
              <a:rPr lang="en" sz="2600" dirty="0" err="1"/>
              <a:t>FirstGlance</a:t>
            </a:r>
            <a:r>
              <a:rPr lang="en" sz="2600" dirty="0"/>
              <a:t>. III.</a:t>
            </a:r>
          </a:p>
        </p:txBody>
      </p:sp>
      <p:sp>
        <p:nvSpPr>
          <p:cNvPr id="168" name="Shape 168"/>
          <p:cNvSpPr txBox="1"/>
          <p:nvPr/>
        </p:nvSpPr>
        <p:spPr>
          <a:xfrm>
            <a:off x="660245" y="1806525"/>
            <a:ext cx="7587900" cy="138194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700" b="1" dirty="0"/>
              <a:t>Note A</a:t>
            </a:r>
            <a:r>
              <a:rPr lang="en" sz="1700" dirty="0"/>
              <a:t>: </a:t>
            </a:r>
            <a:r>
              <a:rPr lang="en" sz="1700" dirty="0" err="1"/>
              <a:t>FirstGlance</a:t>
            </a:r>
            <a:r>
              <a:rPr lang="en" sz="1700" dirty="0"/>
              <a:t> can be used to animate molecular scenes from </a:t>
            </a:r>
            <a:r>
              <a:rPr lang="en" sz="1700" dirty="0" err="1"/>
              <a:t>Proteopedia.Org</a:t>
            </a:r>
            <a:r>
              <a:rPr lang="en" sz="1700" dirty="0"/>
              <a:t>. Unlike </a:t>
            </a:r>
            <a:r>
              <a:rPr lang="en" sz="1700" dirty="0" err="1"/>
              <a:t>FirstGlance</a:t>
            </a:r>
            <a:r>
              <a:rPr lang="en" sz="1700" dirty="0"/>
              <a:t>, </a:t>
            </a:r>
            <a:r>
              <a:rPr lang="en" sz="1700" dirty="0" err="1"/>
              <a:t>Proteopedia</a:t>
            </a:r>
            <a:r>
              <a:rPr lang="en" sz="1700" dirty="0"/>
              <a:t> enables you to customize the rendering and coloring. </a:t>
            </a:r>
            <a:r>
              <a:rPr lang="en" sz="1700" u="sng" dirty="0">
                <a:solidFill>
                  <a:schemeClr val="hlink"/>
                </a:solidFill>
                <a:hlinkClick r:id="rId3"/>
              </a:rPr>
              <a:t>Instructions</a:t>
            </a:r>
            <a:r>
              <a:rPr lang="en" sz="1700" dirty="0"/>
              <a:t>.</a:t>
            </a:r>
          </a:p>
          <a:p>
            <a:pPr lvl="0" rtl="0">
              <a:spcBef>
                <a:spcPts val="0"/>
              </a:spcBef>
              <a:buNone/>
            </a:pPr>
            <a:endParaRPr sz="1700" dirty="0"/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800" dirty="0"/>
          </a:p>
          <a:p>
            <a:pPr lvl="0" rtl="0">
              <a:spcBef>
                <a:spcPts val="0"/>
              </a:spcBef>
              <a:buNone/>
            </a:pPr>
            <a:endParaRPr sz="1800" dirty="0"/>
          </a:p>
          <a:p>
            <a:pPr lvl="0" rtl="0">
              <a:spcBef>
                <a:spcPts val="0"/>
              </a:spcBef>
              <a:buNone/>
            </a:pPr>
            <a:endParaRPr sz="1800" dirty="0"/>
          </a:p>
        </p:txBody>
      </p:sp>
    </p:spTree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 txBox="1">
            <a:spLocks noGrp="1"/>
          </p:cNvSpPr>
          <p:nvPr>
            <p:ph type="body" idx="1"/>
          </p:nvPr>
        </p:nvSpPr>
        <p:spPr>
          <a:xfrm>
            <a:off x="1845450" y="1463958"/>
            <a:ext cx="5453100" cy="146212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7200" dirty="0">
                <a:latin typeface="Edwardian Script ITC"/>
                <a:ea typeface="Pinyon Script"/>
                <a:cs typeface="Edwardian Script ITC"/>
                <a:sym typeface="Pinyon Script"/>
              </a:rPr>
              <a:t>The End</a:t>
            </a:r>
          </a:p>
        </p:txBody>
      </p:sp>
      <p:sp>
        <p:nvSpPr>
          <p:cNvPr id="178" name="Shape 17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12</a:t>
            </a:fld>
            <a:endParaRPr lang="en"/>
          </a:p>
        </p:txBody>
      </p:sp>
    </p:spTree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subTitle" idx="1"/>
          </p:nvPr>
        </p:nvSpPr>
        <p:spPr>
          <a:xfrm>
            <a:off x="5217650" y="454100"/>
            <a:ext cx="3735000" cy="1575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000000"/>
                </a:solidFill>
              </a:rPr>
              <a:t>Bacteriophage T4 cell-puncturing protein </a:t>
            </a:r>
            <a:r>
              <a:rPr lang="en" sz="2400">
                <a:solidFill>
                  <a:srgbClr val="000000"/>
                </a:solidFill>
              </a:rPr>
              <a:t>(</a:t>
            </a:r>
            <a:r>
              <a:rPr lang="en" sz="2400" u="sng">
                <a:solidFill>
                  <a:schemeClr val="hlink"/>
                </a:solidFill>
                <a:hlinkClick r:id="rId3"/>
              </a:rPr>
              <a:t>biological unit</a:t>
            </a:r>
            <a:r>
              <a:rPr lang="en" sz="2400">
                <a:solidFill>
                  <a:srgbClr val="000000"/>
                </a:solidFill>
              </a:rPr>
              <a:t> of 1k28)</a:t>
            </a:r>
          </a:p>
        </p:txBody>
      </p:sp>
      <p:sp>
        <p:nvSpPr>
          <p:cNvPr id="69" name="Shape 6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2</a:t>
            </a:fld>
            <a:endParaRPr lang="en"/>
          </a:p>
        </p:txBody>
      </p:sp>
      <p:sp>
        <p:nvSpPr>
          <p:cNvPr id="72" name="Shape 72"/>
          <p:cNvSpPr txBox="1"/>
          <p:nvPr/>
        </p:nvSpPr>
        <p:spPr>
          <a:xfrm>
            <a:off x="5352050" y="2928550"/>
            <a:ext cx="3466200" cy="926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800"/>
              <a:t>Here, each of the 6 chains is given a different color.</a:t>
            </a:r>
          </a:p>
        </p:txBody>
      </p:sp>
      <p:sp>
        <p:nvSpPr>
          <p:cNvPr id="73" name="Shape 73"/>
          <p:cNvSpPr txBox="1"/>
          <p:nvPr/>
        </p:nvSpPr>
        <p:spPr>
          <a:xfrm>
            <a:off x="2673948" y="4709562"/>
            <a:ext cx="61073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with </a:t>
            </a:r>
            <a:r>
              <a:rPr lang="en" u="sng" dirty="0">
                <a:solidFill>
                  <a:schemeClr val="hlink"/>
                </a:solidFill>
                <a:hlinkClick r:id="rId4"/>
              </a:rPr>
              <a:t>MakeMultimer</a:t>
            </a:r>
            <a:r>
              <a:rPr lang="en" dirty="0"/>
              <a:t> (Michael Palmer, Univ. Waterloo, Ontario, Canada)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A663C1-E86E-7A46-850D-8E776A6516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488" y="80267"/>
            <a:ext cx="5162470" cy="24914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CE76FC-2249-084C-8820-E36ED4E16D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314" y="2359993"/>
            <a:ext cx="4940336" cy="2384279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subTitle" idx="1"/>
          </p:nvPr>
        </p:nvSpPr>
        <p:spPr>
          <a:xfrm>
            <a:off x="3807450" y="815525"/>
            <a:ext cx="4847100" cy="1714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solidFill>
                  <a:srgbClr val="000000"/>
                </a:solidFill>
              </a:rPr>
              <a:t>Enolase, an enzyme in glycolysis (4enl), showing </a:t>
            </a:r>
            <a:r>
              <a:rPr lang="en" sz="2400" u="sng">
                <a:solidFill>
                  <a:schemeClr val="hlink"/>
                </a:solidFill>
                <a:hlinkClick r:id="rId3"/>
              </a:rPr>
              <a:t>evolutionary conservation</a:t>
            </a:r>
            <a:r>
              <a:rPr lang="en" sz="2400">
                <a:solidFill>
                  <a:srgbClr val="000000"/>
                </a:solidFill>
              </a:rPr>
              <a:t> of the catalytic pocket.</a:t>
            </a:r>
          </a:p>
        </p:txBody>
      </p:sp>
      <p:sp>
        <p:nvSpPr>
          <p:cNvPr id="79" name="Shape 7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 rtl="0">
                <a:spcBef>
                  <a:spcPts val="0"/>
                </a:spcBef>
                <a:buNone/>
              </a:pPr>
              <a:t>3</a:t>
            </a:fld>
            <a:endParaRPr lang="en"/>
          </a:p>
        </p:txBody>
      </p:sp>
      <p:sp>
        <p:nvSpPr>
          <p:cNvPr id="80" name="Shape 80"/>
          <p:cNvSpPr txBox="1"/>
          <p:nvPr/>
        </p:nvSpPr>
        <p:spPr>
          <a:xfrm>
            <a:off x="2700444" y="4702354"/>
            <a:ext cx="36051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with </a:t>
            </a:r>
            <a:r>
              <a:rPr lang="en" u="sng" dirty="0">
                <a:solidFill>
                  <a:schemeClr val="hlink"/>
                </a:solidFill>
                <a:hlinkClick r:id="rId4"/>
              </a:rPr>
              <a:t>ConSurf</a:t>
            </a:r>
            <a:r>
              <a:rPr lang="en" dirty="0"/>
              <a:t> </a:t>
            </a:r>
            <a:r>
              <a:rPr lang="en-US" dirty="0"/>
              <a:t>(Tel-Aviv University</a:t>
            </a:r>
            <a:r>
              <a:rPr lang="en" dirty="0"/>
              <a:t>, Israel)</a:t>
            </a:r>
          </a:p>
        </p:txBody>
      </p:sp>
      <p:pic>
        <p:nvPicPr>
          <p:cNvPr id="81" name="Shape 8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43370" y="2925395"/>
            <a:ext cx="3807300" cy="71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D46AC7C-9066-2240-9D01-0208F535C9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299" y="637725"/>
            <a:ext cx="3543300" cy="37846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70F65E-6F88-CA41-9A72-429BEB4CFE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284" y="251303"/>
            <a:ext cx="3556027" cy="4317472"/>
          </a:xfrm>
          <a:prstGeom prst="rect">
            <a:avLst/>
          </a:prstGeom>
        </p:spPr>
      </p:pic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4429900" y="407775"/>
            <a:ext cx="4402200" cy="4161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400" b="1">
                <a:solidFill>
                  <a:srgbClr val="000000"/>
                </a:solidFill>
              </a:rPr>
              <a:t>Nicotine bound to protein receptor</a:t>
            </a:r>
            <a:r>
              <a:rPr lang="en">
                <a:solidFill>
                  <a:srgbClr val="000000"/>
                </a:solidFill>
              </a:rPr>
              <a:t> (1uw6).</a:t>
            </a:r>
          </a:p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000000"/>
                </a:solidFill>
              </a:rPr>
              <a:t>Top: </a:t>
            </a:r>
            <a:r>
              <a:rPr lang="en">
                <a:solidFill>
                  <a:srgbClr val="FF00FF"/>
                </a:solidFill>
              </a:rPr>
              <a:t>Water</a:t>
            </a:r>
            <a:r>
              <a:rPr lang="en">
                <a:solidFill>
                  <a:srgbClr val="000000"/>
                </a:solidFill>
              </a:rPr>
              <a:t> bridge from </a:t>
            </a:r>
            <a:r>
              <a:rPr lang="en" b="1">
                <a:solidFill>
                  <a:srgbClr val="0000FF"/>
                </a:solidFill>
              </a:rPr>
              <a:t>N</a:t>
            </a:r>
            <a:r>
              <a:rPr lang="en">
                <a:solidFill>
                  <a:srgbClr val="000000"/>
                </a:solidFill>
              </a:rPr>
              <a:t> in nicotine to main chain </a:t>
            </a:r>
            <a:r>
              <a:rPr lang="en" b="1">
                <a:solidFill>
                  <a:srgbClr val="FF0000"/>
                </a:solidFill>
              </a:rPr>
              <a:t>O</a:t>
            </a:r>
            <a:r>
              <a:rPr lang="en">
                <a:solidFill>
                  <a:srgbClr val="000000"/>
                </a:solidFill>
              </a:rPr>
              <a:t> of Leu102.</a:t>
            </a:r>
          </a:p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000000"/>
                </a:solidFill>
              </a:rPr>
              <a:t>Bottom: </a:t>
            </a:r>
            <a:r>
              <a:rPr lang="en" u="sng">
                <a:solidFill>
                  <a:schemeClr val="hlink"/>
                </a:solidFill>
                <a:hlinkClick r:id="rId4"/>
              </a:rPr>
              <a:t>Cation-pi interaction</a:t>
            </a:r>
            <a:r>
              <a:rPr lang="en">
                <a:solidFill>
                  <a:srgbClr val="000000"/>
                </a:solidFill>
              </a:rPr>
              <a:t> (</a:t>
            </a:r>
            <a:r>
              <a:rPr lang="en" b="1">
                <a:solidFill>
                  <a:srgbClr val="0000FF"/>
                </a:solidFill>
              </a:rPr>
              <a:t>N</a:t>
            </a:r>
            <a:r>
              <a:rPr lang="en">
                <a:solidFill>
                  <a:srgbClr val="000000"/>
                </a:solidFill>
              </a:rPr>
              <a:t> in nicotine 4.59 Å from </a:t>
            </a:r>
            <a:r>
              <a:rPr lang="en">
                <a:solidFill>
                  <a:srgbClr val="666666"/>
                </a:solidFill>
              </a:rPr>
              <a:t>aromatic ring in Trp143</a:t>
            </a:r>
            <a:r>
              <a:rPr lang="en">
                <a:solidFill>
                  <a:srgbClr val="000000"/>
                </a:solidFill>
              </a:rPr>
              <a:t>), critical in nicotine addiction, responsible for millions of deaths annually.</a:t>
            </a:r>
          </a:p>
        </p:txBody>
      </p:sp>
      <p:sp>
        <p:nvSpPr>
          <p:cNvPr id="88" name="Shape 8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4</a:t>
            </a:fld>
            <a:endParaRPr lang="en"/>
          </a:p>
        </p:txBody>
      </p:sp>
      <p:cxnSp>
        <p:nvCxnSpPr>
          <p:cNvPr id="90" name="Shape 90"/>
          <p:cNvCxnSpPr/>
          <p:nvPr/>
        </p:nvCxnSpPr>
        <p:spPr>
          <a:xfrm>
            <a:off x="1176975" y="990536"/>
            <a:ext cx="18600" cy="704100"/>
          </a:xfrm>
          <a:prstGeom prst="straightConnector1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91" name="Shape 91"/>
          <p:cNvSpPr txBox="1"/>
          <p:nvPr/>
        </p:nvSpPr>
        <p:spPr>
          <a:xfrm>
            <a:off x="658000" y="588980"/>
            <a:ext cx="10749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800" dirty="0">
                <a:solidFill>
                  <a:srgbClr val="666666"/>
                </a:solidFill>
              </a:rPr>
              <a:t>Nicotine</a:t>
            </a:r>
          </a:p>
        </p:txBody>
      </p:sp>
      <p:sp>
        <p:nvSpPr>
          <p:cNvPr id="92" name="Shape 92"/>
          <p:cNvSpPr txBox="1"/>
          <p:nvPr/>
        </p:nvSpPr>
        <p:spPr>
          <a:xfrm>
            <a:off x="2688526" y="4707925"/>
            <a:ext cx="53382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using Tools, Contacts and Non-Covalent Interactions</a:t>
            </a:r>
          </a:p>
        </p:txBody>
      </p:sp>
    </p:spTree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6039300" y="611650"/>
            <a:ext cx="2981700" cy="2744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>
                <a:solidFill>
                  <a:srgbClr val="000000"/>
                </a:solidFill>
              </a:rPr>
              <a:t>Potassium channel (1r3j) showing boundaries of lipid bilayer.</a:t>
            </a:r>
          </a:p>
        </p:txBody>
      </p:sp>
      <p:sp>
        <p:nvSpPr>
          <p:cNvPr id="98" name="Shape 9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5</a:t>
            </a:fld>
            <a:endParaRPr lang="en"/>
          </a:p>
        </p:txBody>
      </p:sp>
      <p:sp>
        <p:nvSpPr>
          <p:cNvPr id="99" name="Shape 99"/>
          <p:cNvSpPr txBox="1"/>
          <p:nvPr/>
        </p:nvSpPr>
        <p:spPr>
          <a:xfrm>
            <a:off x="1389000" y="3614350"/>
            <a:ext cx="4365000" cy="797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800">
                <a:solidFill>
                  <a:srgbClr val="FF0000"/>
                </a:solidFill>
              </a:rPr>
              <a:t>Outside boundary of lipid bilayer.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sz="1800">
                <a:solidFill>
                  <a:srgbClr val="0000FF"/>
                </a:solidFill>
              </a:rPr>
              <a:t>Inside boundary of lipid bilayer.</a:t>
            </a:r>
          </a:p>
          <a:p>
            <a:pPr lvl="0">
              <a:spcBef>
                <a:spcPts val="0"/>
              </a:spcBef>
              <a:buNone/>
            </a:pPr>
            <a:endParaRPr sz="1800" b="1"/>
          </a:p>
        </p:txBody>
      </p:sp>
      <p:pic>
        <p:nvPicPr>
          <p:cNvPr id="100" name="Shape 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96500" y="517450"/>
            <a:ext cx="28575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Shape 1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0962" y="536500"/>
            <a:ext cx="2828925" cy="281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Shape 10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53822" y="3839000"/>
            <a:ext cx="363600" cy="347799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Shape 103"/>
          <p:cNvSpPr txBox="1"/>
          <p:nvPr/>
        </p:nvSpPr>
        <p:spPr>
          <a:xfrm>
            <a:off x="5601600" y="3816100"/>
            <a:ext cx="24930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Potassium ion.</a:t>
            </a:r>
          </a:p>
        </p:txBody>
      </p:sp>
      <p:sp>
        <p:nvSpPr>
          <p:cNvPr id="104" name="Shape 104"/>
          <p:cNvSpPr txBox="1"/>
          <p:nvPr/>
        </p:nvSpPr>
        <p:spPr>
          <a:xfrm>
            <a:off x="2678398" y="4709125"/>
            <a:ext cx="5338200" cy="34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with </a:t>
            </a:r>
            <a:r>
              <a:rPr lang="en" u="sng" dirty="0">
                <a:solidFill>
                  <a:schemeClr val="hlink"/>
                </a:solidFill>
                <a:hlinkClick r:id="rId6"/>
              </a:rPr>
              <a:t>Orientations of Proteins in Membranes</a:t>
            </a:r>
            <a:r>
              <a:rPr lang="en" dirty="0"/>
              <a:t> (Univ. Mich.)</a:t>
            </a:r>
          </a:p>
        </p:txBody>
      </p:sp>
    </p:spTree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898950" y="114500"/>
            <a:ext cx="7573500" cy="539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2400"/>
              <a:t>Gramicidin channel in lipid bilayer (theoretical model*).</a:t>
            </a:r>
          </a:p>
        </p:txBody>
      </p:sp>
      <p:sp>
        <p:nvSpPr>
          <p:cNvPr id="110" name="Shape 11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6</a:t>
            </a:fld>
            <a:endParaRPr lang="en"/>
          </a:p>
        </p:txBody>
      </p:sp>
      <p:pic>
        <p:nvPicPr>
          <p:cNvPr id="111" name="Shape 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012" y="764937"/>
            <a:ext cx="3762375" cy="2714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Shape 1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74862" y="764937"/>
            <a:ext cx="3762375" cy="2714625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Shape 113"/>
          <p:cNvSpPr txBox="1"/>
          <p:nvPr/>
        </p:nvSpPr>
        <p:spPr>
          <a:xfrm>
            <a:off x="690300" y="3590925"/>
            <a:ext cx="3605100" cy="840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800" b="1">
                <a:solidFill>
                  <a:srgbClr val="999999"/>
                </a:solidFill>
              </a:rPr>
              <a:t>Lipid bilayer</a:t>
            </a:r>
            <a:r>
              <a:rPr lang="en" sz="1800"/>
              <a:t> with </a:t>
            </a:r>
            <a:r>
              <a:rPr lang="en" sz="1800" b="1">
                <a:solidFill>
                  <a:srgbClr val="666666"/>
                </a:solidFill>
              </a:rPr>
              <a:t>gramicidin peptides</a:t>
            </a:r>
            <a:r>
              <a:rPr lang="en" sz="1800"/>
              <a:t> surrounded by </a:t>
            </a:r>
            <a:r>
              <a:rPr lang="en" sz="1800" b="1">
                <a:solidFill>
                  <a:srgbClr val="FF0000"/>
                </a:solidFill>
              </a:rPr>
              <a:t>water</a:t>
            </a:r>
            <a:r>
              <a:rPr lang="en" sz="1800"/>
              <a:t>.</a:t>
            </a:r>
          </a:p>
        </p:txBody>
      </p:sp>
      <p:sp>
        <p:nvSpPr>
          <p:cNvPr id="114" name="Shape 114"/>
          <p:cNvSpPr txBox="1"/>
          <p:nvPr/>
        </p:nvSpPr>
        <p:spPr>
          <a:xfrm>
            <a:off x="4782200" y="3590925"/>
            <a:ext cx="3605100" cy="840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 b="1">
                <a:solidFill>
                  <a:srgbClr val="FF0000"/>
                </a:solidFill>
              </a:rPr>
              <a:t>Water </a:t>
            </a:r>
            <a:r>
              <a:rPr lang="en" sz="1800"/>
              <a:t>occupying channel in</a:t>
            </a:r>
            <a:r>
              <a:rPr lang="en" sz="1800" b="1">
                <a:solidFill>
                  <a:srgbClr val="FF0000"/>
                </a:solidFill>
              </a:rPr>
              <a:t> </a:t>
            </a:r>
            <a:r>
              <a:rPr lang="en" sz="1800" b="1">
                <a:solidFill>
                  <a:srgbClr val="F6B26B"/>
                </a:solidFill>
              </a:rPr>
              <a:t>gramicidin</a:t>
            </a:r>
            <a:r>
              <a:rPr lang="en" sz="1800" b="1">
                <a:solidFill>
                  <a:srgbClr val="666666"/>
                </a:solidFill>
              </a:rPr>
              <a:t> </a:t>
            </a:r>
            <a:r>
              <a:rPr lang="en" sz="1800" b="1">
                <a:solidFill>
                  <a:srgbClr val="E16D57"/>
                </a:solidFill>
              </a:rPr>
              <a:t>peptides</a:t>
            </a:r>
            <a:r>
              <a:rPr lang="en" sz="1800" b="1">
                <a:solidFill>
                  <a:srgbClr val="666666"/>
                </a:solidFill>
              </a:rPr>
              <a:t> </a:t>
            </a:r>
            <a:r>
              <a:rPr lang="en" sz="1800"/>
              <a:t>embedded in</a:t>
            </a:r>
            <a:r>
              <a:rPr lang="en" sz="1800" b="1">
                <a:solidFill>
                  <a:srgbClr val="666666"/>
                </a:solidFill>
              </a:rPr>
              <a:t> </a:t>
            </a:r>
            <a:r>
              <a:rPr lang="en" sz="1800" b="1">
                <a:solidFill>
                  <a:srgbClr val="999999"/>
                </a:solidFill>
              </a:rPr>
              <a:t>lipid bilayer</a:t>
            </a:r>
            <a:r>
              <a:rPr lang="en" sz="1800"/>
              <a:t>.</a:t>
            </a:r>
          </a:p>
        </p:txBody>
      </p:sp>
      <p:sp>
        <p:nvSpPr>
          <p:cNvPr id="115" name="Shape 115"/>
          <p:cNvSpPr txBox="1"/>
          <p:nvPr/>
        </p:nvSpPr>
        <p:spPr>
          <a:xfrm>
            <a:off x="764725" y="4312525"/>
            <a:ext cx="3605100" cy="350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200" u="sng">
                <a:solidFill>
                  <a:schemeClr val="hlink"/>
                </a:solidFill>
                <a:hlinkClick r:id="rId5"/>
              </a:rPr>
              <a:t>*Crouzy et al., Biophys. J. 67:1370, 1994.</a:t>
            </a:r>
          </a:p>
        </p:txBody>
      </p:sp>
      <p:sp>
        <p:nvSpPr>
          <p:cNvPr id="116" name="Shape 116"/>
          <p:cNvSpPr txBox="1"/>
          <p:nvPr/>
        </p:nvSpPr>
        <p:spPr>
          <a:xfrm>
            <a:off x="2703021" y="4701500"/>
            <a:ext cx="56760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capturing a customized from </a:t>
            </a:r>
            <a:r>
              <a:rPr lang="en" u="sng" dirty="0">
                <a:solidFill>
                  <a:schemeClr val="hlink"/>
                </a:solidFill>
                <a:hlinkClick r:id="rId6"/>
              </a:rPr>
              <a:t>Proteopedia.Org</a:t>
            </a:r>
            <a:r>
              <a:rPr lang="en" dirty="0"/>
              <a:t> (Method: Note A.)</a:t>
            </a:r>
          </a:p>
        </p:txBody>
      </p:sp>
    </p:spTree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4568925" y="1357150"/>
            <a:ext cx="3597600" cy="2145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2400">
                <a:solidFill>
                  <a:srgbClr val="000000"/>
                </a:solidFill>
              </a:rPr>
              <a:t>Human hepatitis B virus half-capsid</a:t>
            </a:r>
          </a:p>
          <a:p>
            <a:pPr lvl="0" algn="ctr">
              <a:spcBef>
                <a:spcPts val="0"/>
              </a:spcBef>
              <a:buNone/>
            </a:pPr>
            <a:r>
              <a:rPr lang="en">
                <a:solidFill>
                  <a:srgbClr val="000000"/>
                </a:solidFill>
              </a:rPr>
              <a:t>(biological unit of 2g33)</a:t>
            </a:r>
          </a:p>
        </p:txBody>
      </p:sp>
      <p:sp>
        <p:nvSpPr>
          <p:cNvPr id="122" name="Shape 12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7</a:t>
            </a:fld>
            <a:endParaRPr lang="en"/>
          </a:p>
        </p:txBody>
      </p:sp>
      <p:pic>
        <p:nvPicPr>
          <p:cNvPr id="123" name="Shape 1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8225" y="384075"/>
            <a:ext cx="3810000" cy="381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Shape 124"/>
          <p:cNvSpPr txBox="1"/>
          <p:nvPr/>
        </p:nvSpPr>
        <p:spPr>
          <a:xfrm>
            <a:off x="2679163" y="4701500"/>
            <a:ext cx="5793293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capturing a customized scene from </a:t>
            </a:r>
            <a:r>
              <a:rPr lang="en" u="sng" dirty="0">
                <a:solidFill>
                  <a:schemeClr val="hlink"/>
                </a:solidFill>
                <a:hlinkClick r:id="rId4"/>
              </a:rPr>
              <a:t>Proteopedia.Org</a:t>
            </a:r>
            <a:r>
              <a:rPr lang="en" dirty="0"/>
              <a:t> (Method: Note A.)</a:t>
            </a:r>
          </a:p>
        </p:txBody>
      </p:sp>
    </p:spTree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2400">
                <a:solidFill>
                  <a:srgbClr val="000000"/>
                </a:solidFill>
              </a:rPr>
              <a:t>End of demonstration examples.</a:t>
            </a:r>
          </a:p>
          <a:p>
            <a:pPr lvl="0" algn="ctr" rtl="0">
              <a:spcBef>
                <a:spcPts val="0"/>
              </a:spcBef>
              <a:buNone/>
            </a:pPr>
            <a:endParaRPr/>
          </a:p>
          <a:p>
            <a:pPr lvl="0" algn="ctr">
              <a:spcBef>
                <a:spcPts val="0"/>
              </a:spcBef>
              <a:buNone/>
            </a:pPr>
            <a:r>
              <a:rPr lang="en">
                <a:solidFill>
                  <a:srgbClr val="999999"/>
                </a:solidFill>
              </a:rPr>
              <a:t>Slides beyond this point provide technical information about the methods employed in the previous slides.</a:t>
            </a:r>
          </a:p>
        </p:txBody>
      </p:sp>
      <p:sp>
        <p:nvSpPr>
          <p:cNvPr id="140" name="Shape 14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8</a:t>
            </a:fld>
            <a:endParaRPr lang="en"/>
          </a:p>
        </p:txBody>
      </p:sp>
    </p:spTree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>
            <a:spLocks noGrp="1"/>
          </p:cNvSpPr>
          <p:nvPr>
            <p:ph type="title"/>
          </p:nvPr>
        </p:nvSpPr>
        <p:spPr>
          <a:xfrm>
            <a:off x="311700" y="185550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2600"/>
              <a:t>Methods for Generating Animations in FirstGlance. I.</a:t>
            </a:r>
          </a:p>
        </p:txBody>
      </p:sp>
      <p:sp>
        <p:nvSpPr>
          <p:cNvPr id="146" name="Shape 14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 rtl="0">
                <a:spcBef>
                  <a:spcPts val="0"/>
                </a:spcBef>
                <a:buNone/>
              </a:pPr>
              <a:t>9</a:t>
            </a:fld>
            <a:endParaRPr lang="en"/>
          </a:p>
        </p:txBody>
      </p:sp>
      <p:sp>
        <p:nvSpPr>
          <p:cNvPr id="147" name="Shape 147"/>
          <p:cNvSpPr txBox="1"/>
          <p:nvPr/>
        </p:nvSpPr>
        <p:spPr>
          <a:xfrm>
            <a:off x="390650" y="833125"/>
            <a:ext cx="5199000" cy="3830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30200" rtl="0">
              <a:spcBef>
                <a:spcPts val="0"/>
              </a:spcBef>
              <a:buSzPct val="100000"/>
              <a:buAutoNum type="arabicPeriod"/>
            </a:pPr>
            <a:r>
              <a:rPr lang="en" sz="1600"/>
              <a:t>Display the </a:t>
            </a:r>
            <a:r>
              <a:rPr lang="en" sz="1600" u="sng">
                <a:solidFill>
                  <a:schemeClr val="hlink"/>
                </a:solidFill>
                <a:hlinkClick r:id="rId3"/>
              </a:rPr>
              <a:t>molecular model of interest </a:t>
            </a:r>
            <a:r>
              <a:rPr lang="en" sz="1600"/>
              <a:t>in </a:t>
            </a:r>
            <a:r>
              <a:rPr lang="en" sz="1600" u="sng">
                <a:solidFill>
                  <a:schemeClr val="hlink"/>
                </a:solidFill>
                <a:hlinkClick r:id="rId4"/>
              </a:rPr>
              <a:t>FirstGlance in Jmol</a:t>
            </a:r>
            <a:r>
              <a:rPr lang="en" sz="1600"/>
              <a:t>:</a:t>
            </a:r>
          </a:p>
          <a:p>
            <a:pPr marL="914400" lvl="1" indent="-228600" rtl="0">
              <a:spcBef>
                <a:spcPts val="0"/>
              </a:spcBef>
              <a:buAutoNum type="alphaLcPeriod"/>
            </a:pPr>
            <a:r>
              <a:rPr lang="en"/>
              <a:t>Enter a </a:t>
            </a:r>
            <a:r>
              <a:rPr lang="en" u="sng">
                <a:solidFill>
                  <a:schemeClr val="hlink"/>
                </a:solidFill>
                <a:hlinkClick r:id="rId5"/>
              </a:rPr>
              <a:t>PDB code</a:t>
            </a:r>
            <a:r>
              <a:rPr lang="en"/>
              <a:t> or</a:t>
            </a:r>
          </a:p>
          <a:p>
            <a:pPr marL="914400" lvl="1" indent="-228600" rtl="0">
              <a:spcBef>
                <a:spcPts val="0"/>
              </a:spcBef>
              <a:buAutoNum type="alphaLcPeriod"/>
            </a:pPr>
            <a:r>
              <a:rPr lang="en"/>
              <a:t>Upload a </a:t>
            </a:r>
            <a:r>
              <a:rPr lang="en" u="sng">
                <a:solidFill>
                  <a:schemeClr val="hlink"/>
                </a:solidFill>
                <a:hlinkClick r:id="rId6"/>
              </a:rPr>
              <a:t>PDB file</a:t>
            </a:r>
            <a:r>
              <a:rPr lang="en"/>
              <a:t> from your computer or</a:t>
            </a:r>
          </a:p>
          <a:p>
            <a:pPr marL="914400" lvl="1" indent="-228600" rtl="0">
              <a:spcBef>
                <a:spcPts val="0"/>
              </a:spcBef>
              <a:buAutoNum type="alphaLcPeriod"/>
            </a:pPr>
            <a:r>
              <a:rPr lang="en"/>
              <a:t>Specify the URL of a model online.</a:t>
            </a:r>
          </a:p>
          <a:p>
            <a:pPr marL="457200" lvl="0" indent="-330200" rtl="0">
              <a:spcBef>
                <a:spcPts val="0"/>
              </a:spcBef>
              <a:buSzPct val="100000"/>
              <a:buAutoNum type="arabicPeriod"/>
            </a:pPr>
            <a:r>
              <a:rPr lang="en" sz="1600"/>
              <a:t>Render and color the model as desired using the many options in FirstGlance.</a:t>
            </a:r>
          </a:p>
          <a:p>
            <a:pPr marL="457200" lvl="0" indent="-330200" rtl="0">
              <a:spcBef>
                <a:spcPts val="0"/>
              </a:spcBef>
              <a:buSzPct val="100000"/>
              <a:buAutoNum type="arabicPeriod"/>
            </a:pPr>
            <a:r>
              <a:rPr lang="en" sz="1600"/>
              <a:t>Click on </a:t>
            </a:r>
            <a:r>
              <a:rPr lang="en" sz="1600" i="1"/>
              <a:t>Save Image or Animation for Powerpoint.</a:t>
            </a:r>
          </a:p>
          <a:p>
            <a:pPr marL="457200" lvl="0" indent="-330200" rtl="0">
              <a:spcBef>
                <a:spcPts val="0"/>
              </a:spcBef>
              <a:buSzPct val="100000"/>
              <a:buAutoNum type="arabicPeriod"/>
            </a:pPr>
            <a:r>
              <a:rPr lang="en" sz="1600"/>
              <a:t>Click </a:t>
            </a:r>
            <a:r>
              <a:rPr lang="en" sz="1600" i="1"/>
              <a:t>Save Animation</a:t>
            </a:r>
            <a:r>
              <a:rPr lang="en" sz="1600"/>
              <a:t>.</a:t>
            </a:r>
          </a:p>
          <a:p>
            <a:pPr marL="457200" lvl="0" indent="-330200" rtl="0">
              <a:spcBef>
                <a:spcPts val="0"/>
              </a:spcBef>
              <a:buSzPct val="100000"/>
              <a:buAutoNum type="arabicPeriod"/>
            </a:pPr>
            <a:r>
              <a:rPr lang="en" sz="1600"/>
              <a:t>Follow instructions in the lower left panel of FirstGlance.</a:t>
            </a:r>
          </a:p>
          <a:p>
            <a:pPr marL="457200" lvl="0" indent="-330200" rtl="0">
              <a:spcBef>
                <a:spcPts val="0"/>
              </a:spcBef>
              <a:buSzPct val="100000"/>
              <a:buAutoNum type="arabicPeriod"/>
            </a:pPr>
            <a:r>
              <a:rPr lang="en" sz="1600"/>
              <a:t>Drag the saved GIF file and drop it into a slide in your presentation software (Powerpoint, Google Slides, Libre Office).</a:t>
            </a:r>
          </a:p>
        </p:txBody>
      </p:sp>
      <p:pic>
        <p:nvPicPr>
          <p:cNvPr id="148" name="Shape 14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873947" y="1919649"/>
            <a:ext cx="3222802" cy="1856999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49" name="Shape 149"/>
          <p:cNvSpPr/>
          <p:nvPr/>
        </p:nvSpPr>
        <p:spPr>
          <a:xfrm>
            <a:off x="3917675" y="1896725"/>
            <a:ext cx="1971250" cy="687450"/>
          </a:xfrm>
          <a:custGeom>
            <a:avLst/>
            <a:gdLst/>
            <a:ahLst/>
            <a:cxnLst/>
            <a:rect l="0" t="0" r="0" b="0"/>
            <a:pathLst>
              <a:path w="78850" h="27498" extrusionOk="0">
                <a:moveTo>
                  <a:pt x="0" y="27498"/>
                </a:moveTo>
                <a:cubicBezTo>
                  <a:pt x="9773" y="26945"/>
                  <a:pt x="45499" y="28768"/>
                  <a:pt x="58641" y="24185"/>
                </a:cubicBezTo>
                <a:cubicBezTo>
                  <a:pt x="71782" y="19602"/>
                  <a:pt x="75481" y="4030"/>
                  <a:pt x="78850" y="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150" name="Shape 150"/>
          <p:cNvSpPr/>
          <p:nvPr/>
        </p:nvSpPr>
        <p:spPr>
          <a:xfrm>
            <a:off x="2600750" y="3005020"/>
            <a:ext cx="3279900" cy="763549"/>
          </a:xfrm>
          <a:custGeom>
            <a:avLst/>
            <a:gdLst/>
            <a:ahLst/>
            <a:cxnLst/>
            <a:rect l="0" t="0" r="0" b="0"/>
            <a:pathLst>
              <a:path w="131196" h="30542" extrusionOk="0">
                <a:moveTo>
                  <a:pt x="0" y="394"/>
                </a:moveTo>
                <a:cubicBezTo>
                  <a:pt x="18553" y="835"/>
                  <a:pt x="89452" y="-1980"/>
                  <a:pt x="111318" y="3044"/>
                </a:cubicBezTo>
                <a:cubicBezTo>
                  <a:pt x="133184" y="8068"/>
                  <a:pt x="127883" y="25959"/>
                  <a:pt x="131196" y="30542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sp>
    </p:spTree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569</Words>
  <Application>Microsoft Macintosh PowerPoint</Application>
  <PresentationFormat>On-screen Show (16:9)</PresentationFormat>
  <Paragraphs>67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Edwardian Script ITC</vt:lpstr>
      <vt:lpstr>simple-light-2</vt:lpstr>
      <vt:lpstr>Examples of animations made with FirstGlance in Jmol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Methods for Generating Animations in FirstGlance. I.</vt:lpstr>
      <vt:lpstr>Methods for Generating Animations in FirstGlance. II.</vt:lpstr>
      <vt:lpstr>Methods for Generating Animations in FirstGlance. III.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cp:lastModifiedBy>Eric Martz</cp:lastModifiedBy>
  <cp:revision>6</cp:revision>
  <dcterms:created xsi:type="dcterms:W3CDTF">2016-05-31T19:00:45Z</dcterms:created>
  <dcterms:modified xsi:type="dcterms:W3CDTF">2019-09-17T17:06:42Z</dcterms:modified>
</cp:coreProperties>
</file>